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8" r:id="rId6"/>
    <p:sldId id="269" r:id="rId7"/>
    <p:sldId id="270" r:id="rId8"/>
    <p:sldId id="261" r:id="rId9"/>
    <p:sldId id="262" r:id="rId10"/>
    <p:sldId id="271" r:id="rId11"/>
    <p:sldId id="263" r:id="rId12"/>
    <p:sldId id="264" r:id="rId13"/>
    <p:sldId id="265" r:id="rId14"/>
    <p:sldId id="266" r:id="rId15"/>
    <p:sldId id="267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17"/>
    <p:restoredTop sz="91216"/>
  </p:normalViewPr>
  <p:slideViewPr>
    <p:cSldViewPr snapToGrid="0" snapToObjects="1">
      <p:cViewPr>
        <p:scale>
          <a:sx n="139" d="100"/>
          <a:sy n="139" d="100"/>
        </p:scale>
        <p:origin x="-952" y="-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9BB3A3-645D-9D4B-8DF9-93CA3EA0479A}" type="doc">
      <dgm:prSet loTypeId="urn:microsoft.com/office/officeart/2005/8/layout/hList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E0AF0B-C688-0D42-B545-2C59A6A1D247}">
      <dgm:prSet/>
      <dgm:spPr/>
      <dgm:t>
        <a:bodyPr/>
        <a:lstStyle/>
        <a:p>
          <a:pPr rtl="0"/>
          <a:r>
            <a:rPr lang="en-US" dirty="0" smtClean="0"/>
            <a:t>Creational Patterns</a:t>
          </a:r>
          <a:endParaRPr lang="en-US" dirty="0"/>
        </a:p>
      </dgm:t>
    </dgm:pt>
    <dgm:pt modelId="{2013489F-7122-FB45-AA82-0F95D7B2D9B2}" type="parTrans" cxnId="{141E6576-EB91-744B-9FC1-36E1E7FC5EFD}">
      <dgm:prSet/>
      <dgm:spPr/>
      <dgm:t>
        <a:bodyPr/>
        <a:lstStyle/>
        <a:p>
          <a:endParaRPr lang="en-US"/>
        </a:p>
      </dgm:t>
    </dgm:pt>
    <dgm:pt modelId="{6E775C57-C12E-A141-A4D3-E250DBE9C084}" type="sibTrans" cxnId="{141E6576-EB91-744B-9FC1-36E1E7FC5EFD}">
      <dgm:prSet/>
      <dgm:spPr/>
      <dgm:t>
        <a:bodyPr/>
        <a:lstStyle/>
        <a:p>
          <a:endParaRPr lang="en-US"/>
        </a:p>
      </dgm:t>
    </dgm:pt>
    <dgm:pt modelId="{8F961F2B-17D3-D849-A41C-67FE8426B088}">
      <dgm:prSet/>
      <dgm:spPr/>
      <dgm:t>
        <a:bodyPr/>
        <a:lstStyle/>
        <a:p>
          <a:pPr rtl="0"/>
          <a:r>
            <a:rPr lang="en-US" smtClean="0"/>
            <a:t>Structural Patterns</a:t>
          </a:r>
          <a:endParaRPr lang="en-US"/>
        </a:p>
      </dgm:t>
    </dgm:pt>
    <dgm:pt modelId="{BF4C45AB-A1C0-7840-ABBA-898B78C360A7}" type="parTrans" cxnId="{9E643CFE-81F9-8D41-A95B-402D74E09B35}">
      <dgm:prSet/>
      <dgm:spPr/>
      <dgm:t>
        <a:bodyPr/>
        <a:lstStyle/>
        <a:p>
          <a:endParaRPr lang="en-US"/>
        </a:p>
      </dgm:t>
    </dgm:pt>
    <dgm:pt modelId="{AC517125-DC28-8F4E-88E6-4AB4E964F0E1}" type="sibTrans" cxnId="{9E643CFE-81F9-8D41-A95B-402D74E09B35}">
      <dgm:prSet/>
      <dgm:spPr/>
      <dgm:t>
        <a:bodyPr/>
        <a:lstStyle/>
        <a:p>
          <a:endParaRPr lang="en-US"/>
        </a:p>
      </dgm:t>
    </dgm:pt>
    <dgm:pt modelId="{6D46A0B5-3829-CD41-927D-B1DCDD6DB594}">
      <dgm:prSet/>
      <dgm:spPr/>
      <dgm:t>
        <a:bodyPr/>
        <a:lstStyle/>
        <a:p>
          <a:pPr rtl="0"/>
          <a:r>
            <a:rPr lang="en-US" smtClean="0"/>
            <a:t>Behavioral Patterns</a:t>
          </a:r>
          <a:endParaRPr lang="en-US"/>
        </a:p>
      </dgm:t>
    </dgm:pt>
    <dgm:pt modelId="{57A0C4F8-6391-B241-A8FA-505BD0D5B0F4}" type="parTrans" cxnId="{D2AAC8AF-C377-304C-BC57-E08EFB899C13}">
      <dgm:prSet/>
      <dgm:spPr/>
      <dgm:t>
        <a:bodyPr/>
        <a:lstStyle/>
        <a:p>
          <a:endParaRPr lang="en-US"/>
        </a:p>
      </dgm:t>
    </dgm:pt>
    <dgm:pt modelId="{EFD304B2-2B77-8E4D-B87A-E08B7B37A1C1}" type="sibTrans" cxnId="{D2AAC8AF-C377-304C-BC57-E08EFB899C13}">
      <dgm:prSet/>
      <dgm:spPr/>
      <dgm:t>
        <a:bodyPr/>
        <a:lstStyle/>
        <a:p>
          <a:endParaRPr lang="en-US"/>
        </a:p>
      </dgm:t>
    </dgm:pt>
    <dgm:pt modelId="{92C0B0D1-26B9-3B47-8625-34AB4978E7A9}">
      <dgm:prSet custT="1"/>
      <dgm:spPr/>
      <dgm:t>
        <a:bodyPr/>
        <a:lstStyle/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2000" dirty="0" smtClean="0"/>
            <a:t>Singleton</a:t>
          </a:r>
        </a:p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2000" baseline="0" dirty="0" smtClean="0"/>
            <a:t>Factory</a:t>
          </a:r>
        </a:p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2000" baseline="0" dirty="0" smtClean="0"/>
            <a:t>Abstract Factory</a:t>
          </a:r>
        </a:p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2000" baseline="0" dirty="0" smtClean="0"/>
            <a:t>Builder</a:t>
          </a:r>
        </a:p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2000" baseline="0" dirty="0" smtClean="0"/>
            <a:t>Prototype	</a:t>
          </a:r>
          <a:endParaRPr lang="en-US" sz="2000" dirty="0" smtClean="0"/>
        </a:p>
      </dgm:t>
    </dgm:pt>
    <dgm:pt modelId="{B4D045BA-78C4-BA4F-BB0A-25DB143026EF}" type="parTrans" cxnId="{598B9CCD-630F-7346-9DBA-9B886B82DA2C}">
      <dgm:prSet/>
      <dgm:spPr/>
      <dgm:t>
        <a:bodyPr/>
        <a:lstStyle/>
        <a:p>
          <a:endParaRPr lang="en-US"/>
        </a:p>
      </dgm:t>
    </dgm:pt>
    <dgm:pt modelId="{71687986-9FBF-EF46-99A2-3C3CBAA75489}" type="sibTrans" cxnId="{598B9CCD-630F-7346-9DBA-9B886B82DA2C}">
      <dgm:prSet/>
      <dgm:spPr/>
      <dgm:t>
        <a:bodyPr/>
        <a:lstStyle/>
        <a:p>
          <a:endParaRPr lang="en-US"/>
        </a:p>
      </dgm:t>
    </dgm:pt>
    <dgm:pt modelId="{1478C8E1-14DD-B245-9ADC-A9923C8BEC71}">
      <dgm:prSet/>
      <dgm:spPr/>
      <dgm:t>
        <a:bodyPr/>
        <a:lstStyle/>
        <a:p>
          <a:r>
            <a:rPr lang="en-US" dirty="0" smtClean="0"/>
            <a:t>Adapter</a:t>
          </a:r>
        </a:p>
        <a:p>
          <a:r>
            <a:rPr lang="en-US" dirty="0" smtClean="0"/>
            <a:t>Composite</a:t>
          </a:r>
        </a:p>
        <a:p>
          <a:r>
            <a:rPr lang="en-US" dirty="0" smtClean="0"/>
            <a:t>Decorator</a:t>
          </a:r>
        </a:p>
        <a:p>
          <a:r>
            <a:rPr lang="en-US" dirty="0" smtClean="0"/>
            <a:t>Bridge</a:t>
          </a:r>
        </a:p>
        <a:p>
          <a:r>
            <a:rPr lang="en-US" dirty="0" smtClean="0"/>
            <a:t>Façade</a:t>
          </a:r>
        </a:p>
        <a:p>
          <a:r>
            <a:rPr lang="en-US" dirty="0" smtClean="0"/>
            <a:t>Flyweight</a:t>
          </a:r>
          <a:br>
            <a:rPr lang="en-US" dirty="0" smtClean="0"/>
          </a:br>
          <a:r>
            <a:rPr lang="en-US" dirty="0" smtClean="0"/>
            <a:t>Proxy</a:t>
          </a:r>
        </a:p>
        <a:p>
          <a:endParaRPr lang="en-US" dirty="0"/>
        </a:p>
      </dgm:t>
    </dgm:pt>
    <dgm:pt modelId="{18CED8D2-551A-9947-A452-C83212AC63C8}" type="parTrans" cxnId="{D1E2BC15-1E51-2243-B90E-3976AD03E51D}">
      <dgm:prSet/>
      <dgm:spPr/>
      <dgm:t>
        <a:bodyPr/>
        <a:lstStyle/>
        <a:p>
          <a:endParaRPr lang="en-US"/>
        </a:p>
      </dgm:t>
    </dgm:pt>
    <dgm:pt modelId="{C0AE6FAF-983A-9844-9E2B-8155835DC4CF}" type="sibTrans" cxnId="{D1E2BC15-1E51-2243-B90E-3976AD03E51D}">
      <dgm:prSet/>
      <dgm:spPr/>
      <dgm:t>
        <a:bodyPr/>
        <a:lstStyle/>
        <a:p>
          <a:endParaRPr lang="en-US"/>
        </a:p>
      </dgm:t>
    </dgm:pt>
    <dgm:pt modelId="{2E1483D6-4BBF-4545-98AE-F42CE8682E8E}">
      <dgm:prSet/>
      <dgm:spPr/>
      <dgm:t>
        <a:bodyPr/>
        <a:lstStyle/>
        <a:p>
          <a:r>
            <a:rPr lang="en-US" dirty="0" smtClean="0"/>
            <a:t>Chain of</a:t>
          </a:r>
          <a:r>
            <a:rPr lang="en-US" baseline="0" dirty="0" smtClean="0"/>
            <a:t> Responsibility</a:t>
          </a:r>
        </a:p>
        <a:p>
          <a:r>
            <a:rPr lang="en-US" baseline="0" dirty="0" smtClean="0"/>
            <a:t>Command</a:t>
          </a:r>
        </a:p>
        <a:p>
          <a:r>
            <a:rPr lang="en-US" baseline="0" dirty="0" smtClean="0"/>
            <a:t>Interpreter</a:t>
          </a:r>
        </a:p>
        <a:p>
          <a:r>
            <a:rPr lang="en-US" baseline="0" dirty="0" smtClean="0"/>
            <a:t>Iterator</a:t>
          </a:r>
        </a:p>
        <a:p>
          <a:r>
            <a:rPr lang="en-US" baseline="0" dirty="0" smtClean="0"/>
            <a:t>Mediator</a:t>
          </a:r>
          <a:br>
            <a:rPr lang="en-US" baseline="0" dirty="0" smtClean="0"/>
          </a:br>
          <a:r>
            <a:rPr lang="en-US" baseline="0" dirty="0" smtClean="0"/>
            <a:t>Memento</a:t>
          </a:r>
        </a:p>
        <a:p>
          <a:r>
            <a:rPr lang="en-US" baseline="0" dirty="0" smtClean="0"/>
            <a:t>Observer</a:t>
          </a:r>
        </a:p>
        <a:p>
          <a:r>
            <a:rPr lang="en-US" baseline="0" dirty="0" smtClean="0"/>
            <a:t>State</a:t>
          </a:r>
        </a:p>
        <a:p>
          <a:r>
            <a:rPr lang="en-US" baseline="0" dirty="0" smtClean="0"/>
            <a:t>Strategy</a:t>
          </a:r>
        </a:p>
        <a:p>
          <a:r>
            <a:rPr lang="en-US" baseline="0" dirty="0" smtClean="0"/>
            <a:t>Template</a:t>
          </a:r>
        </a:p>
        <a:p>
          <a:r>
            <a:rPr lang="en-US" baseline="0" dirty="0" smtClean="0"/>
            <a:t>Visitor</a:t>
          </a:r>
        </a:p>
        <a:p>
          <a:endParaRPr lang="en-US" dirty="0"/>
        </a:p>
      </dgm:t>
    </dgm:pt>
    <dgm:pt modelId="{C664336B-5519-214F-89B3-CCA738F7E5DC}" type="parTrans" cxnId="{C2D3E794-58E0-1445-803B-F41E29D8B361}">
      <dgm:prSet/>
      <dgm:spPr/>
      <dgm:t>
        <a:bodyPr/>
        <a:lstStyle/>
        <a:p>
          <a:endParaRPr lang="en-US"/>
        </a:p>
      </dgm:t>
    </dgm:pt>
    <dgm:pt modelId="{A9A76044-27CB-3945-85EB-00851FE4CC80}" type="sibTrans" cxnId="{C2D3E794-58E0-1445-803B-F41E29D8B361}">
      <dgm:prSet/>
      <dgm:spPr/>
      <dgm:t>
        <a:bodyPr/>
        <a:lstStyle/>
        <a:p>
          <a:endParaRPr lang="en-US"/>
        </a:p>
      </dgm:t>
    </dgm:pt>
    <dgm:pt modelId="{9F02138D-E716-F243-9C73-2AE3A75E0B83}" type="pres">
      <dgm:prSet presAssocID="{B09BB3A3-645D-9D4B-8DF9-93CA3EA0479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BA8E543-4D73-8841-B623-37D7A59F89F0}" type="pres">
      <dgm:prSet presAssocID="{11E0AF0B-C688-0D42-B545-2C59A6A1D247}" presName="composite" presStyleCnt="0"/>
      <dgm:spPr/>
    </dgm:pt>
    <dgm:pt modelId="{06506C9C-08AD-B741-9255-A85C69FC61B8}" type="pres">
      <dgm:prSet presAssocID="{11E0AF0B-C688-0D42-B545-2C59A6A1D247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7B827C-1419-C04A-B336-B28A3E42D451}" type="pres">
      <dgm:prSet presAssocID="{11E0AF0B-C688-0D42-B545-2C59A6A1D247}" presName="desTx" presStyleLbl="alignAccFollowNode1" presStyleIdx="0" presStyleCnt="3" custLinFactNeighborX="-103" custLinFactNeighborY="163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38B813-E260-2949-9989-7BF3C2289C13}" type="pres">
      <dgm:prSet presAssocID="{6E775C57-C12E-A141-A4D3-E250DBE9C084}" presName="space" presStyleCnt="0"/>
      <dgm:spPr/>
    </dgm:pt>
    <dgm:pt modelId="{6766B578-CF34-1F45-AE56-29B086616CE6}" type="pres">
      <dgm:prSet presAssocID="{8F961F2B-17D3-D849-A41C-67FE8426B088}" presName="composite" presStyleCnt="0"/>
      <dgm:spPr/>
    </dgm:pt>
    <dgm:pt modelId="{71C4C579-4EEA-A843-B07A-8614BA4FB1DB}" type="pres">
      <dgm:prSet presAssocID="{8F961F2B-17D3-D849-A41C-67FE8426B088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B1F4B6-6499-FC4A-9688-508EC631F7B5}" type="pres">
      <dgm:prSet presAssocID="{8F961F2B-17D3-D849-A41C-67FE8426B088}" presName="desTx" presStyleLbl="alignAccFollowNode1" presStyleIdx="1" presStyleCnt="3" custLinFactNeighborY="105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570218-D8D8-B040-BBAE-31640BC758BD}" type="pres">
      <dgm:prSet presAssocID="{AC517125-DC28-8F4E-88E6-4AB4E964F0E1}" presName="space" presStyleCnt="0"/>
      <dgm:spPr/>
    </dgm:pt>
    <dgm:pt modelId="{C3B3AB8D-F27F-0848-BF0F-BF5DE883B86A}" type="pres">
      <dgm:prSet presAssocID="{6D46A0B5-3829-CD41-927D-B1DCDD6DB594}" presName="composite" presStyleCnt="0"/>
      <dgm:spPr/>
    </dgm:pt>
    <dgm:pt modelId="{CFA53FDB-F5A7-B143-8088-22443AFA998B}" type="pres">
      <dgm:prSet presAssocID="{6D46A0B5-3829-CD41-927D-B1DCDD6DB594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60BE78-5551-FC40-8044-A97E7302104F}" type="pres">
      <dgm:prSet presAssocID="{6D46A0B5-3829-CD41-927D-B1DCDD6DB594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643CFE-81F9-8D41-A95B-402D74E09B35}" srcId="{B09BB3A3-645D-9D4B-8DF9-93CA3EA0479A}" destId="{8F961F2B-17D3-D849-A41C-67FE8426B088}" srcOrd="1" destOrd="0" parTransId="{BF4C45AB-A1C0-7840-ABBA-898B78C360A7}" sibTransId="{AC517125-DC28-8F4E-88E6-4AB4E964F0E1}"/>
    <dgm:cxn modelId="{141E6576-EB91-744B-9FC1-36E1E7FC5EFD}" srcId="{B09BB3A3-645D-9D4B-8DF9-93CA3EA0479A}" destId="{11E0AF0B-C688-0D42-B545-2C59A6A1D247}" srcOrd="0" destOrd="0" parTransId="{2013489F-7122-FB45-AA82-0F95D7B2D9B2}" sibTransId="{6E775C57-C12E-A141-A4D3-E250DBE9C084}"/>
    <dgm:cxn modelId="{C2D3E794-58E0-1445-803B-F41E29D8B361}" srcId="{6D46A0B5-3829-CD41-927D-B1DCDD6DB594}" destId="{2E1483D6-4BBF-4545-98AE-F42CE8682E8E}" srcOrd="0" destOrd="0" parTransId="{C664336B-5519-214F-89B3-CCA738F7E5DC}" sibTransId="{A9A76044-27CB-3945-85EB-00851FE4CC80}"/>
    <dgm:cxn modelId="{922B5544-35B2-4641-972A-D3FB1762B59D}" type="presOf" srcId="{B09BB3A3-645D-9D4B-8DF9-93CA3EA0479A}" destId="{9F02138D-E716-F243-9C73-2AE3A75E0B83}" srcOrd="0" destOrd="0" presId="urn:microsoft.com/office/officeart/2005/8/layout/hList1"/>
    <dgm:cxn modelId="{D2AAC8AF-C377-304C-BC57-E08EFB899C13}" srcId="{B09BB3A3-645D-9D4B-8DF9-93CA3EA0479A}" destId="{6D46A0B5-3829-CD41-927D-B1DCDD6DB594}" srcOrd="2" destOrd="0" parTransId="{57A0C4F8-6391-B241-A8FA-505BD0D5B0F4}" sibTransId="{EFD304B2-2B77-8E4D-B87A-E08B7B37A1C1}"/>
    <dgm:cxn modelId="{44542687-D2D0-1545-8B8F-8AD7344A7109}" type="presOf" srcId="{11E0AF0B-C688-0D42-B545-2C59A6A1D247}" destId="{06506C9C-08AD-B741-9255-A85C69FC61B8}" srcOrd="0" destOrd="0" presId="urn:microsoft.com/office/officeart/2005/8/layout/hList1"/>
    <dgm:cxn modelId="{FBC95E59-9AF1-BA49-A4DB-1046C363AA5D}" type="presOf" srcId="{1478C8E1-14DD-B245-9ADC-A9923C8BEC71}" destId="{FDB1F4B6-6499-FC4A-9688-508EC631F7B5}" srcOrd="0" destOrd="0" presId="urn:microsoft.com/office/officeart/2005/8/layout/hList1"/>
    <dgm:cxn modelId="{87EE9749-52E5-184C-AF27-E306AB6E084B}" type="presOf" srcId="{2E1483D6-4BBF-4545-98AE-F42CE8682E8E}" destId="{7260BE78-5551-FC40-8044-A97E7302104F}" srcOrd="0" destOrd="0" presId="urn:microsoft.com/office/officeart/2005/8/layout/hList1"/>
    <dgm:cxn modelId="{3F0BEA93-354A-3649-8881-1B2BE7006036}" type="presOf" srcId="{6D46A0B5-3829-CD41-927D-B1DCDD6DB594}" destId="{CFA53FDB-F5A7-B143-8088-22443AFA998B}" srcOrd="0" destOrd="0" presId="urn:microsoft.com/office/officeart/2005/8/layout/hList1"/>
    <dgm:cxn modelId="{598B9CCD-630F-7346-9DBA-9B886B82DA2C}" srcId="{11E0AF0B-C688-0D42-B545-2C59A6A1D247}" destId="{92C0B0D1-26B9-3B47-8625-34AB4978E7A9}" srcOrd="0" destOrd="0" parTransId="{B4D045BA-78C4-BA4F-BB0A-25DB143026EF}" sibTransId="{71687986-9FBF-EF46-99A2-3C3CBAA75489}"/>
    <dgm:cxn modelId="{D1E2BC15-1E51-2243-B90E-3976AD03E51D}" srcId="{8F961F2B-17D3-D849-A41C-67FE8426B088}" destId="{1478C8E1-14DD-B245-9ADC-A9923C8BEC71}" srcOrd="0" destOrd="0" parTransId="{18CED8D2-551A-9947-A452-C83212AC63C8}" sibTransId="{C0AE6FAF-983A-9844-9E2B-8155835DC4CF}"/>
    <dgm:cxn modelId="{D8DA8A61-ED1F-6642-88B7-55D02073A7A6}" type="presOf" srcId="{92C0B0D1-26B9-3B47-8625-34AB4978E7A9}" destId="{6A7B827C-1419-C04A-B336-B28A3E42D451}" srcOrd="0" destOrd="0" presId="urn:microsoft.com/office/officeart/2005/8/layout/hList1"/>
    <dgm:cxn modelId="{394594D8-4826-8444-887B-AAF1292CDB48}" type="presOf" srcId="{8F961F2B-17D3-D849-A41C-67FE8426B088}" destId="{71C4C579-4EEA-A843-B07A-8614BA4FB1DB}" srcOrd="0" destOrd="0" presId="urn:microsoft.com/office/officeart/2005/8/layout/hList1"/>
    <dgm:cxn modelId="{6F5DB948-CB36-6F4C-9C9F-486104655213}" type="presParOf" srcId="{9F02138D-E716-F243-9C73-2AE3A75E0B83}" destId="{9BA8E543-4D73-8841-B623-37D7A59F89F0}" srcOrd="0" destOrd="0" presId="urn:microsoft.com/office/officeart/2005/8/layout/hList1"/>
    <dgm:cxn modelId="{D7347061-C2B7-CE43-9224-B9E65E26C5B4}" type="presParOf" srcId="{9BA8E543-4D73-8841-B623-37D7A59F89F0}" destId="{06506C9C-08AD-B741-9255-A85C69FC61B8}" srcOrd="0" destOrd="0" presId="urn:microsoft.com/office/officeart/2005/8/layout/hList1"/>
    <dgm:cxn modelId="{42C6ABCC-E54C-5547-9B99-70E28C6043A7}" type="presParOf" srcId="{9BA8E543-4D73-8841-B623-37D7A59F89F0}" destId="{6A7B827C-1419-C04A-B336-B28A3E42D451}" srcOrd="1" destOrd="0" presId="urn:microsoft.com/office/officeart/2005/8/layout/hList1"/>
    <dgm:cxn modelId="{9275323D-473B-1443-A31E-7EA7E0B1BA56}" type="presParOf" srcId="{9F02138D-E716-F243-9C73-2AE3A75E0B83}" destId="{4838B813-E260-2949-9989-7BF3C2289C13}" srcOrd="1" destOrd="0" presId="urn:microsoft.com/office/officeart/2005/8/layout/hList1"/>
    <dgm:cxn modelId="{3E086E84-5C63-C24A-8B7E-4B2975BDAE64}" type="presParOf" srcId="{9F02138D-E716-F243-9C73-2AE3A75E0B83}" destId="{6766B578-CF34-1F45-AE56-29B086616CE6}" srcOrd="2" destOrd="0" presId="urn:microsoft.com/office/officeart/2005/8/layout/hList1"/>
    <dgm:cxn modelId="{7E3613B5-66FB-B24F-B214-0E1026B57A9C}" type="presParOf" srcId="{6766B578-CF34-1F45-AE56-29B086616CE6}" destId="{71C4C579-4EEA-A843-B07A-8614BA4FB1DB}" srcOrd="0" destOrd="0" presId="urn:microsoft.com/office/officeart/2005/8/layout/hList1"/>
    <dgm:cxn modelId="{128EC2A1-9657-5D41-8762-C61D6B9CCBA8}" type="presParOf" srcId="{6766B578-CF34-1F45-AE56-29B086616CE6}" destId="{FDB1F4B6-6499-FC4A-9688-508EC631F7B5}" srcOrd="1" destOrd="0" presId="urn:microsoft.com/office/officeart/2005/8/layout/hList1"/>
    <dgm:cxn modelId="{5BF8EA38-9AF3-A641-8266-2824D5D72A1D}" type="presParOf" srcId="{9F02138D-E716-F243-9C73-2AE3A75E0B83}" destId="{21570218-D8D8-B040-BBAE-31640BC758BD}" srcOrd="3" destOrd="0" presId="urn:microsoft.com/office/officeart/2005/8/layout/hList1"/>
    <dgm:cxn modelId="{79323B24-81CC-1F44-BD5D-3F9BA93F8DE2}" type="presParOf" srcId="{9F02138D-E716-F243-9C73-2AE3A75E0B83}" destId="{C3B3AB8D-F27F-0848-BF0F-BF5DE883B86A}" srcOrd="4" destOrd="0" presId="urn:microsoft.com/office/officeart/2005/8/layout/hList1"/>
    <dgm:cxn modelId="{2121EF6C-542D-4F4F-A8A3-EA103A0EF97D}" type="presParOf" srcId="{C3B3AB8D-F27F-0848-BF0F-BF5DE883B86A}" destId="{CFA53FDB-F5A7-B143-8088-22443AFA998B}" srcOrd="0" destOrd="0" presId="urn:microsoft.com/office/officeart/2005/8/layout/hList1"/>
    <dgm:cxn modelId="{0A2A836B-555F-9242-8245-D6DDC2B3A683}" type="presParOf" srcId="{C3B3AB8D-F27F-0848-BF0F-BF5DE883B86A}" destId="{7260BE78-5551-FC40-8044-A97E7302104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506C9C-08AD-B741-9255-A85C69FC61B8}">
      <dsp:nvSpPr>
        <dsp:cNvPr id="0" name=""/>
        <dsp:cNvSpPr/>
      </dsp:nvSpPr>
      <dsp:spPr>
        <a:xfrm>
          <a:off x="3001" y="37903"/>
          <a:ext cx="2925997" cy="4320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Creational Patterns</a:t>
          </a:r>
          <a:endParaRPr lang="en-US" sz="1500" kern="1200" dirty="0"/>
        </a:p>
      </dsp:txBody>
      <dsp:txXfrm>
        <a:off x="3001" y="37903"/>
        <a:ext cx="2925997" cy="432000"/>
      </dsp:txXfrm>
    </dsp:sp>
    <dsp:sp modelId="{6A7B827C-1419-C04A-B336-B28A3E42D451}">
      <dsp:nvSpPr>
        <dsp:cNvPr id="0" name=""/>
        <dsp:cNvSpPr/>
      </dsp:nvSpPr>
      <dsp:spPr>
        <a:xfrm>
          <a:off x="0" y="507806"/>
          <a:ext cx="2925997" cy="29428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2000" kern="1200" dirty="0" smtClean="0"/>
            <a:t>Singleton</a:t>
          </a:r>
        </a:p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2000" kern="1200" baseline="0" dirty="0" smtClean="0"/>
            <a:t>Factory</a:t>
          </a:r>
        </a:p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2000" kern="1200" baseline="0" dirty="0" smtClean="0"/>
            <a:t>Abstract Factory</a:t>
          </a:r>
        </a:p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2000" kern="1200" baseline="0" dirty="0" smtClean="0"/>
            <a:t>Builder</a:t>
          </a:r>
        </a:p>
        <a:p>
          <a:pPr marL="285750" marR="0" lvl="1" indent="-285750" algn="l" defTabSz="14668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2000" kern="1200" baseline="0" dirty="0" smtClean="0"/>
            <a:t>Prototype	</a:t>
          </a:r>
          <a:endParaRPr lang="en-US" sz="2000" kern="1200" dirty="0" smtClean="0"/>
        </a:p>
      </dsp:txBody>
      <dsp:txXfrm>
        <a:off x="0" y="507806"/>
        <a:ext cx="2925997" cy="2942806"/>
      </dsp:txXfrm>
    </dsp:sp>
    <dsp:sp modelId="{71C4C579-4EEA-A843-B07A-8614BA4FB1DB}">
      <dsp:nvSpPr>
        <dsp:cNvPr id="0" name=""/>
        <dsp:cNvSpPr/>
      </dsp:nvSpPr>
      <dsp:spPr>
        <a:xfrm>
          <a:off x="3338638" y="37903"/>
          <a:ext cx="2925997" cy="4320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/>
            <a:t>Structural Patterns</a:t>
          </a:r>
          <a:endParaRPr lang="en-US" sz="1500" kern="1200"/>
        </a:p>
      </dsp:txBody>
      <dsp:txXfrm>
        <a:off x="3338638" y="37903"/>
        <a:ext cx="2925997" cy="432000"/>
      </dsp:txXfrm>
    </dsp:sp>
    <dsp:sp modelId="{FDB1F4B6-6499-FC4A-9688-508EC631F7B5}">
      <dsp:nvSpPr>
        <dsp:cNvPr id="0" name=""/>
        <dsp:cNvSpPr/>
      </dsp:nvSpPr>
      <dsp:spPr>
        <a:xfrm>
          <a:off x="3338638" y="500832"/>
          <a:ext cx="2925997" cy="29428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Adapter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Composite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Decorator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Bridge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Façade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Flyweight</a:t>
          </a:r>
          <a:br>
            <a:rPr lang="en-US" sz="1500" kern="1200" dirty="0" smtClean="0"/>
          </a:br>
          <a:r>
            <a:rPr lang="en-US" sz="1500" kern="1200" dirty="0" smtClean="0"/>
            <a:t>Proxy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500" kern="1200" dirty="0"/>
        </a:p>
      </dsp:txBody>
      <dsp:txXfrm>
        <a:off x="3338638" y="500832"/>
        <a:ext cx="2925997" cy="2942806"/>
      </dsp:txXfrm>
    </dsp:sp>
    <dsp:sp modelId="{CFA53FDB-F5A7-B143-8088-22443AFA998B}">
      <dsp:nvSpPr>
        <dsp:cNvPr id="0" name=""/>
        <dsp:cNvSpPr/>
      </dsp:nvSpPr>
      <dsp:spPr>
        <a:xfrm>
          <a:off x="6674276" y="37903"/>
          <a:ext cx="2925997" cy="4320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/>
            <a:t>Behavioral Patterns</a:t>
          </a:r>
          <a:endParaRPr lang="en-US" sz="1500" kern="1200"/>
        </a:p>
      </dsp:txBody>
      <dsp:txXfrm>
        <a:off x="6674276" y="37903"/>
        <a:ext cx="2925997" cy="432000"/>
      </dsp:txXfrm>
    </dsp:sp>
    <dsp:sp modelId="{7260BE78-5551-FC40-8044-A97E7302104F}">
      <dsp:nvSpPr>
        <dsp:cNvPr id="0" name=""/>
        <dsp:cNvSpPr/>
      </dsp:nvSpPr>
      <dsp:spPr>
        <a:xfrm>
          <a:off x="6674276" y="469903"/>
          <a:ext cx="2925997" cy="29428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Chain of</a:t>
          </a:r>
          <a:r>
            <a:rPr lang="en-US" sz="1500" kern="1200" baseline="0" dirty="0" smtClean="0"/>
            <a:t> Responsibility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Command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Interpreter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Iterator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Mediator</a:t>
          </a:r>
          <a:br>
            <a:rPr lang="en-US" sz="1500" kern="1200" baseline="0" dirty="0" smtClean="0"/>
          </a:br>
          <a:r>
            <a:rPr lang="en-US" sz="1500" kern="1200" baseline="0" dirty="0" smtClean="0"/>
            <a:t>Memento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Observer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State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Strategy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Template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Visitor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500" kern="1200" dirty="0"/>
        </a:p>
      </dsp:txBody>
      <dsp:txXfrm>
        <a:off x="6674276" y="469903"/>
        <a:ext cx="2925997" cy="29428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8BD58-BCA0-3343-A807-7AB658B032CA}" type="datetimeFigureOut">
              <a:rPr lang="en-US" smtClean="0"/>
              <a:t>8/4/16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B00D4A-08BF-9445-BD84-00DE637B8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17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the specific solution,</a:t>
            </a:r>
            <a:r>
              <a:rPr lang="en-US" baseline="0" dirty="0" smtClean="0"/>
              <a:t> but they are d</a:t>
            </a:r>
            <a:r>
              <a:rPr lang="en-US" dirty="0" smtClean="0"/>
              <a:t>escriptions/templates</a:t>
            </a:r>
            <a:r>
              <a:rPr lang="en-US" baseline="0" dirty="0" smtClean="0"/>
              <a:t> for how to best solve a problem</a:t>
            </a:r>
          </a:p>
          <a:p>
            <a:r>
              <a:rPr lang="en-US" baseline="0" dirty="0" smtClean="0"/>
              <a:t>Common platform that can be applied to many different situations</a:t>
            </a:r>
          </a:p>
          <a:p>
            <a:r>
              <a:rPr lang="en-US" baseline="0" dirty="0" smtClean="0"/>
              <a:t>Formalized best practices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Standard terminology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672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Similar to factory</a:t>
            </a:r>
            <a:r>
              <a:rPr lang="en-US" baseline="0" dirty="0" smtClean="0"/>
              <a:t> but key difference – factory is a more simplified version, user </a:t>
            </a:r>
            <a:r>
              <a:rPr lang="en-US" baseline="0" dirty="0" err="1" smtClean="0"/>
              <a:t>doesn</a:t>
            </a:r>
            <a:r>
              <a:rPr lang="uk-UA" baseline="0" dirty="0" smtClean="0"/>
              <a:t>’</a:t>
            </a:r>
            <a:r>
              <a:rPr lang="en-US" baseline="0" dirty="0" smtClean="0"/>
              <a:t>t need to know the subtype. Builder – different subtypes are created by a builder method – allows for finer granularity &amp; detail. Factory requires the object to be built in a single line while Builder allows for setter methods to build up the parameter list – more complicated objects. Using factory can evolve toward using Builder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200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Often used to make classes</a:t>
            </a:r>
            <a:r>
              <a:rPr lang="en-US" baseline="0" dirty="0" smtClean="0"/>
              <a:t> that exist work with other classes without changing source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115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wrap</a:t>
            </a:r>
            <a:r>
              <a:rPr lang="en-US" baseline="0" dirty="0" smtClean="0"/>
              <a:t> a more complicated subsystem with a simpler interface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878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Command objects knows about receiver and invokes a method of the receiver. Receiver does the work – an invoker object knows how to execute</a:t>
            </a:r>
            <a:r>
              <a:rPr lang="en-US" baseline="0" dirty="0" smtClean="0"/>
              <a:t> a command. Client passes the command object to the invoker object to execute the command</a:t>
            </a:r>
          </a:p>
          <a:p>
            <a:r>
              <a:rPr lang="en-US" baseline="0" dirty="0" smtClean="0"/>
              <a:t>Invoker looks for the appropriate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25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Gang of 4 – authors, published this book which initiated</a:t>
            </a:r>
            <a:r>
              <a:rPr lang="en-US" baseline="0" dirty="0" smtClean="0"/>
              <a:t> the concept</a:t>
            </a:r>
          </a:p>
          <a:p>
            <a:r>
              <a:rPr lang="en-US" baseline="0" dirty="0" smtClean="0"/>
              <a:t>Interface – client </a:t>
            </a:r>
            <a:r>
              <a:rPr lang="en-US" baseline="0" dirty="0" err="1" smtClean="0"/>
              <a:t>doesn</a:t>
            </a:r>
            <a:r>
              <a:rPr lang="uk-UA" baseline="0" dirty="0" smtClean="0"/>
              <a:t>’</a:t>
            </a:r>
            <a:r>
              <a:rPr lang="en-US" baseline="0" dirty="0" smtClean="0"/>
              <a:t>’t need to be aware of the specific types of objects for example, only need to know about interface/ abstract classes</a:t>
            </a:r>
          </a:p>
          <a:p>
            <a:r>
              <a:rPr lang="en-US" baseline="0" dirty="0" err="1" smtClean="0"/>
              <a:t>Obj</a:t>
            </a:r>
            <a:r>
              <a:rPr lang="en-US" baseline="0" dirty="0" smtClean="0"/>
              <a:t> composition – containing instances of other classes that implement desired functionality – instead of inheritance from a parent class – more flexible, polymorphism is better implemented this way</a:t>
            </a:r>
          </a:p>
          <a:p>
            <a:r>
              <a:rPr lang="en-US" baseline="0" dirty="0" smtClean="0"/>
              <a:t>The book first talks about the capabilities/pitfalls of OOP, and then the rest of the book talks about 23 different patterns</a:t>
            </a:r>
          </a:p>
          <a:p>
            <a:r>
              <a:rPr lang="en-US" baseline="0" dirty="0" smtClean="0"/>
              <a:t>The book has examples in C++ and Smalltalk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27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</a:t>
            </a:r>
            <a:r>
              <a:rPr lang="en-US" baseline="30000" dirty="0" smtClean="0"/>
              <a:t>th</a:t>
            </a:r>
            <a:r>
              <a:rPr lang="en-US" baseline="0" dirty="0" smtClean="0"/>
              <a:t> type: J2EE - presentation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065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Allows</a:t>
            </a:r>
            <a:r>
              <a:rPr lang="en-US" baseline="0" dirty="0" smtClean="0"/>
              <a:t> for a more general and flexible approach in being able to create different objects</a:t>
            </a:r>
          </a:p>
          <a:p>
            <a:r>
              <a:rPr lang="en-US" baseline="0" dirty="0" smtClean="0"/>
              <a:t>Decouples client from the objects it needs to instantiate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47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Simpler way to define</a:t>
            </a:r>
            <a:r>
              <a:rPr lang="en-US" baseline="0" dirty="0" smtClean="0"/>
              <a:t> relationships between classes in the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219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Loosely couple the implementation and</a:t>
            </a:r>
            <a:r>
              <a:rPr lang="en-US" baseline="0" dirty="0" smtClean="0"/>
              <a:t> the client t</a:t>
            </a:r>
            <a:r>
              <a:rPr lang="en-US" dirty="0" smtClean="0"/>
              <a:t>o</a:t>
            </a:r>
            <a:r>
              <a:rPr lang="en-US" baseline="0" dirty="0" smtClean="0"/>
              <a:t> avoid hard coding / dependencies, so the objects can easily talk to each other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97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Allows for more long term flexibility, and again</a:t>
            </a:r>
            <a:r>
              <a:rPr lang="en-US" baseline="0" dirty="0" smtClean="0"/>
              <a:t> more decoupling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21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Often control access to resources such as a database connection –</a:t>
            </a:r>
            <a:r>
              <a:rPr lang="en-US" baseline="0" dirty="0" smtClean="0"/>
              <a:t> have a license for only 1 connection for your database, Singleton makes sure only 1 connection is made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12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getInstance</a:t>
            </a:r>
            <a:r>
              <a:rPr lang="en-US" dirty="0" smtClean="0"/>
              <a:t>()</a:t>
            </a:r>
            <a:r>
              <a:rPr lang="en-US" baseline="0" dirty="0" smtClean="0"/>
              <a:t> is the global access point for the outer world to get the instance of this singleton class, private constructor to restrict instantiation from other classes, private static variable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00D4A-08BF-9445-BD84-00DE637B837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80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8/4/16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acodegeeks.com/2015/09/java-design-patterns.html" TargetMode="External"/><Relationship Id="rId4" Type="http://schemas.openxmlformats.org/officeDocument/2006/relationships/hyperlink" Target="https://sourcemaking.com/design_patterns" TargetMode="External"/><Relationship Id="rId5" Type="http://schemas.openxmlformats.org/officeDocument/2006/relationships/hyperlink" Target="http://www.tutorialspoint.com/design_pattern/index.htm" TargetMode="External"/><Relationship Id="rId6" Type="http://schemas.openxmlformats.org/officeDocument/2006/relationships/hyperlink" Target="http://www.javatpoint.com/design-patterns-in-java" TargetMode="External"/><Relationship Id="rId7" Type="http://schemas.openxmlformats.org/officeDocument/2006/relationships/hyperlink" Target="http://www.oodesign.com/design-principle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fuzzduck.com/Design-Patterns/Iterator-Pattern.ph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9255665" cy="2541431"/>
          </a:xfrm>
        </p:spPr>
        <p:txBody>
          <a:bodyPr/>
          <a:lstStyle/>
          <a:p>
            <a:r>
              <a:rPr lang="en-US" dirty="0" smtClean="0"/>
              <a:t>Java design patterns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MPCS 51037 – Advanced java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13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Singleton example: </a:t>
            </a:r>
            <a:br>
              <a:rPr lang="en-US" dirty="0" smtClean="0"/>
            </a:br>
            <a:r>
              <a:rPr lang="en-US" dirty="0" smtClean="0"/>
              <a:t>Command center (</a:t>
            </a:r>
            <a:r>
              <a:rPr lang="en-US" dirty="0" err="1" smtClean="0"/>
              <a:t>proImageshop</a:t>
            </a:r>
            <a:r>
              <a:rPr lang="en-US" dirty="0" smtClean="0"/>
              <a:t>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public class Cc {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private static Cc </a:t>
            </a:r>
            <a:r>
              <a:rPr lang="en-US" i="1" dirty="0" err="1"/>
              <a:t>stateManager</a:t>
            </a:r>
            <a:r>
              <a:rPr lang="en-US" dirty="0" smtClean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private Stage </a:t>
            </a:r>
            <a:r>
              <a:rPr lang="en-US" dirty="0" err="1"/>
              <a:t>mMainStage</a:t>
            </a:r>
            <a:r>
              <a:rPr lang="en-US" dirty="0"/>
              <a:t>, </a:t>
            </a:r>
            <a:r>
              <a:rPr lang="en-US" dirty="0" err="1"/>
              <a:t>mSaturationStage</a:t>
            </a:r>
            <a:r>
              <a:rPr lang="en-US" dirty="0" smtClean="0"/>
              <a:t>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   private static </a:t>
            </a:r>
            <a:r>
              <a:rPr lang="en-US" dirty="0" err="1"/>
              <a:t>ArrayList</a:t>
            </a:r>
            <a:r>
              <a:rPr lang="en-US" dirty="0"/>
              <a:t>&lt;Image&gt; </a:t>
            </a:r>
            <a:r>
              <a:rPr lang="en-US" i="1" dirty="0" err="1"/>
              <a:t>backImages</a:t>
            </a:r>
            <a:r>
              <a:rPr lang="en-US" dirty="0" smtClean="0"/>
              <a:t>;</a:t>
            </a: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   </a:t>
            </a:r>
          </a:p>
          <a:p>
            <a:pPr marL="0" indent="0">
              <a:buNone/>
            </a:pPr>
            <a:r>
              <a:rPr lang="en-US" b="1" i="1" dirty="0" smtClean="0"/>
              <a:t> </a:t>
            </a:r>
            <a:r>
              <a:rPr lang="en-US" b="1" dirty="0"/>
              <a:t>private </a:t>
            </a:r>
            <a:r>
              <a:rPr lang="en-US" dirty="0"/>
              <a:t>Cc(){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}</a:t>
            </a:r>
            <a:br>
              <a:rPr lang="en-US" dirty="0"/>
            </a:br>
            <a:r>
              <a:rPr lang="en-US" dirty="0"/>
              <a:t>    </a:t>
            </a:r>
            <a:r>
              <a:rPr lang="en-US" i="1" dirty="0"/>
              <a:t>/**</a:t>
            </a:r>
            <a:br>
              <a:rPr lang="en-US" i="1" dirty="0"/>
            </a:br>
            <a:r>
              <a:rPr lang="en-US" i="1" dirty="0"/>
              <a:t>     * Create a static method to get instance.</a:t>
            </a:r>
            <a:br>
              <a:rPr lang="en-US" i="1" dirty="0"/>
            </a:br>
            <a:r>
              <a:rPr lang="en-US" i="1" dirty="0"/>
              <a:t>     */</a:t>
            </a:r>
            <a:br>
              <a:rPr lang="en-US" i="1" dirty="0"/>
            </a:br>
            <a:r>
              <a:rPr lang="en-US" b="1" i="1" dirty="0">
                <a:solidFill>
                  <a:srgbClr val="FF0000"/>
                </a:solidFill>
              </a:rPr>
              <a:t>    </a:t>
            </a:r>
            <a:r>
              <a:rPr lang="en-US" b="1" dirty="0"/>
              <a:t>public static Cc </a:t>
            </a:r>
            <a:r>
              <a:rPr lang="en-US" b="1" dirty="0" err="1"/>
              <a:t>getInstance</a:t>
            </a:r>
            <a:r>
              <a:rPr lang="en-US" b="1" dirty="0"/>
              <a:t>(){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       if(</a:t>
            </a:r>
            <a:r>
              <a:rPr lang="en-US" i="1" dirty="0" err="1"/>
              <a:t>stateManager</a:t>
            </a:r>
            <a:r>
              <a:rPr lang="en-US" i="1" dirty="0"/>
              <a:t> </a:t>
            </a:r>
            <a:r>
              <a:rPr lang="en-US" dirty="0"/>
              <a:t>== null){</a:t>
            </a:r>
            <a:br>
              <a:rPr lang="en-US" dirty="0"/>
            </a:br>
            <a:r>
              <a:rPr lang="en-US" dirty="0"/>
              <a:t>            </a:t>
            </a:r>
            <a:r>
              <a:rPr lang="en-US" i="1" dirty="0" err="1"/>
              <a:t>stateManager</a:t>
            </a:r>
            <a:r>
              <a:rPr lang="en-US" i="1" dirty="0"/>
              <a:t> </a:t>
            </a:r>
            <a:r>
              <a:rPr lang="en-US" dirty="0"/>
              <a:t>= new Cc();</a:t>
            </a:r>
            <a:br>
              <a:rPr lang="en-US" dirty="0"/>
            </a:br>
            <a:r>
              <a:rPr lang="en-US" dirty="0"/>
              <a:t>            </a:t>
            </a:r>
            <a:r>
              <a:rPr lang="en-US" i="1" dirty="0" err="1"/>
              <a:t>backImages</a:t>
            </a:r>
            <a:r>
              <a:rPr lang="en-US" i="1" dirty="0"/>
              <a:t> </a:t>
            </a:r>
            <a:r>
              <a:rPr lang="en-US" dirty="0"/>
              <a:t>= new </a:t>
            </a:r>
            <a:r>
              <a:rPr lang="en-US" dirty="0" err="1"/>
              <a:t>ArrayList</a:t>
            </a:r>
            <a:r>
              <a:rPr lang="en-US" dirty="0"/>
              <a:t>&lt;&gt;();</a:t>
            </a:r>
            <a:br>
              <a:rPr lang="en-US" dirty="0"/>
            </a:br>
            <a:r>
              <a:rPr lang="en-US" dirty="0"/>
              <a:t>        }</a:t>
            </a:r>
            <a:br>
              <a:rPr lang="en-US" dirty="0"/>
            </a:br>
            <a:r>
              <a:rPr lang="en-US" dirty="0"/>
              <a:t>        return </a:t>
            </a:r>
            <a:r>
              <a:rPr lang="en-US" i="1" dirty="0" err="1"/>
              <a:t>stateManager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    }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15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Creational: builder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and return one object various ways</a:t>
            </a:r>
          </a:p>
          <a:p>
            <a:r>
              <a:rPr lang="en-US" dirty="0" smtClean="0"/>
              <a:t>Separates construction of an object from its representation</a:t>
            </a:r>
          </a:p>
          <a:p>
            <a:r>
              <a:rPr lang="en-US" dirty="0" smtClean="0"/>
              <a:t>Allows for the same construction process to create different representations</a:t>
            </a:r>
          </a:p>
          <a:p>
            <a:r>
              <a:rPr lang="en-US" dirty="0" smtClean="0"/>
              <a:t>Example: constructing a (typical) meal at a restaurant – always has a drink, side, entrée, dessert – but each individual item can vary (chicken vs fish)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808" y="103620"/>
            <a:ext cx="1165300" cy="166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866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Structural:  adapter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interface of an existing class to be used as another interface</a:t>
            </a:r>
          </a:p>
          <a:p>
            <a:r>
              <a:rPr lang="en-US" dirty="0" smtClean="0"/>
              <a:t>Helps two normally incompatible interfaces to work together</a:t>
            </a:r>
          </a:p>
          <a:p>
            <a:r>
              <a:rPr lang="en-US" dirty="0" smtClean="0"/>
              <a:t>Converts interface into one expected by 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78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Structural: façade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Adds an interface to a system to hide complexities</a:t>
            </a:r>
          </a:p>
          <a:p>
            <a:r>
              <a:rPr lang="en-US" dirty="0" smtClean="0"/>
              <a:t>Single class with simplified methods</a:t>
            </a:r>
          </a:p>
          <a:p>
            <a:r>
              <a:rPr lang="en-US" dirty="0" smtClean="0"/>
              <a:t>Make the client application easier to understand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977" y="1853754"/>
            <a:ext cx="4955716" cy="315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82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Behavioral: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Command, Receiver, Invoker, </a:t>
            </a:r>
            <a:r>
              <a:rPr lang="en-US" b="1" i="1" dirty="0" smtClean="0"/>
              <a:t>Client</a:t>
            </a:r>
          </a:p>
          <a:p>
            <a:r>
              <a:rPr lang="en-US" dirty="0" smtClean="0"/>
              <a:t>Allows for encapsulation of actions within classes – perform action later – “ready to run”</a:t>
            </a:r>
          </a:p>
          <a:p>
            <a:r>
              <a:rPr lang="en-US" dirty="0" smtClean="0"/>
              <a:t>Request is sent to invoker which passes it to the encapsulated object that can handle the command and passes it to the corresponding object that executes the command</a:t>
            </a:r>
          </a:p>
          <a:p>
            <a:r>
              <a:rPr lang="en-US" dirty="0" smtClean="0"/>
              <a:t>Command interface classically has an </a:t>
            </a:r>
            <a:r>
              <a:rPr lang="en-US" b="1" i="1" u="sng" dirty="0" smtClean="0"/>
              <a:t>execute()</a:t>
            </a:r>
            <a:r>
              <a:rPr lang="en-US" dirty="0" smtClean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142759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Behavioral: iterator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to traverse a container and access elements</a:t>
            </a:r>
          </a:p>
          <a:p>
            <a:r>
              <a:rPr lang="en-US" dirty="0" smtClean="0"/>
              <a:t>A way to access elements without exposing underlying representation</a:t>
            </a:r>
          </a:p>
          <a:p>
            <a:r>
              <a:rPr lang="en-US" dirty="0" smtClean="0"/>
              <a:t>Interface to traverse different collections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290" y="133972"/>
            <a:ext cx="1555750" cy="156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76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fuzzduck.com/Design-Patterns/Iterator-Pattern.php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www.javacodegeeks.com/2015/09/java-design-patterns.html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sourcemaking.com/design_patterns</a:t>
            </a:r>
            <a:endParaRPr lang="en-US" dirty="0" smtClean="0"/>
          </a:p>
          <a:p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www.tutorialspoint.com/design_pattern/index.htm</a:t>
            </a:r>
            <a:endParaRPr lang="en-US" dirty="0" smtClean="0"/>
          </a:p>
          <a:p>
            <a:r>
              <a:rPr lang="en-US" dirty="0">
                <a:hlinkClick r:id="rId6"/>
              </a:rPr>
              <a:t>http://</a:t>
            </a:r>
            <a:r>
              <a:rPr lang="en-US" dirty="0" smtClean="0">
                <a:hlinkClick r:id="rId6"/>
              </a:rPr>
              <a:t>www.javatpoint.com/design-patterns-in-java</a:t>
            </a:r>
            <a:endParaRPr lang="en-US" dirty="0" smtClean="0"/>
          </a:p>
          <a:p>
            <a:r>
              <a:rPr lang="en-US" dirty="0">
                <a:hlinkClick r:id="rId7"/>
              </a:rPr>
              <a:t>http://</a:t>
            </a:r>
            <a:r>
              <a:rPr lang="en-US" dirty="0" smtClean="0">
                <a:hlinkClick r:id="rId7"/>
              </a:rPr>
              <a:t>www.oodesign.com/design-principles.html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40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java design patterns &amp; WHY Use them?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i="1" u="sng" dirty="0" smtClean="0"/>
              <a:t>What?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Solutions to general problems faced in software development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Industry standard approach to solve recurring problems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i="1" u="sng" dirty="0" smtClean="0"/>
              <a:t>Why?</a:t>
            </a:r>
          </a:p>
          <a:p>
            <a:pPr lvl="1"/>
            <a:r>
              <a:rPr lang="en-US" dirty="0" smtClean="0"/>
              <a:t>Promotes reusability: more robust and maintainable code</a:t>
            </a:r>
          </a:p>
          <a:p>
            <a:pPr lvl="1"/>
            <a:r>
              <a:rPr lang="en-US" dirty="0" smtClean="0"/>
              <a:t>Faster development, code easier to understand, debug</a:t>
            </a:r>
          </a:p>
          <a:p>
            <a:pPr lvl="1"/>
            <a:r>
              <a:rPr lang="en-US" dirty="0" smtClean="0"/>
              <a:t>Provides standard terminology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they came to 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1994 – Gang of Four:  Authors Erich Gamma, Richard Helm, Ralph Johnson, &amp; John </a:t>
            </a:r>
            <a:r>
              <a:rPr lang="en-US" dirty="0" err="1" smtClean="0"/>
              <a:t>Vlissides</a:t>
            </a:r>
            <a:endParaRPr lang="en-US" dirty="0"/>
          </a:p>
          <a:p>
            <a:r>
              <a:rPr lang="en-US" dirty="0" smtClean="0"/>
              <a:t>Book: Design Patterns – Elements of Reusable Object-Oriented Software</a:t>
            </a:r>
          </a:p>
          <a:p>
            <a:pPr lvl="1"/>
            <a:r>
              <a:rPr lang="en-US" dirty="0" smtClean="0"/>
              <a:t>Design Patterns based on these principles of OO design:</a:t>
            </a:r>
          </a:p>
          <a:p>
            <a:pPr lvl="2"/>
            <a:r>
              <a:rPr lang="en-US" dirty="0" smtClean="0"/>
              <a:t>Program to an interface, not an implementation</a:t>
            </a:r>
          </a:p>
          <a:p>
            <a:pPr lvl="2"/>
            <a:r>
              <a:rPr lang="en-US" dirty="0" smtClean="0"/>
              <a:t>Favor object composition over inheritance</a:t>
            </a:r>
          </a:p>
          <a:p>
            <a:endParaRPr lang="en-US" dirty="0" smtClean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235" y="2017713"/>
            <a:ext cx="2735554" cy="3441700"/>
          </a:xfrm>
        </p:spPr>
      </p:pic>
    </p:spTree>
    <p:extLst>
      <p:ext uri="{BB962C8B-B14F-4D97-AF65-F5344CB8AC3E}">
        <p14:creationId xmlns:p14="http://schemas.microsoft.com/office/powerpoint/2010/main" val="1536570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main types of design patterns</a:t>
            </a:r>
            <a:br>
              <a:rPr lang="en-US" dirty="0" smtClean="0"/>
            </a:b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7515403"/>
              </p:ext>
            </p:extLst>
          </p:nvPr>
        </p:nvGraphicFramePr>
        <p:xfrm>
          <a:off x="1451579" y="2015732"/>
          <a:ext cx="9603275" cy="3450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91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Type: Creational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Way to create objects while hiding logic</a:t>
            </a:r>
          </a:p>
          <a:p>
            <a:r>
              <a:rPr lang="en-US" dirty="0" smtClean="0"/>
              <a:t>Does not use the  “new” operator</a:t>
            </a:r>
          </a:p>
          <a:p>
            <a:r>
              <a:rPr lang="en-US" dirty="0" smtClean="0"/>
              <a:t>Offers more flexibility in deciding which objects need to be created for a given case</a:t>
            </a:r>
          </a:p>
          <a:p>
            <a:r>
              <a:rPr lang="en-US" dirty="0" smtClean="0"/>
              <a:t>Solution to instantiate an object in the best possible way for the situation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86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Type: Structural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different ways to create a class structure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Using inheritance to compose interfaces &amp; define ways to create objects to get new functionality</a:t>
            </a:r>
          </a:p>
          <a:p>
            <a:r>
              <a:rPr lang="en-US" dirty="0" smtClean="0"/>
              <a:t>E.g. using inheritance </a:t>
            </a:r>
            <a:r>
              <a:rPr lang="en-US" dirty="0"/>
              <a:t>&amp;</a:t>
            </a:r>
            <a:r>
              <a:rPr lang="en-US" dirty="0" smtClean="0"/>
              <a:t> composition to create a large object from small objects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2004" y="314452"/>
            <a:ext cx="2167351" cy="136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03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Type: Behavioral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Concerned with communication &amp; better interaction between objects</a:t>
            </a:r>
          </a:p>
          <a:p>
            <a:r>
              <a:rPr lang="en-US" dirty="0" smtClean="0"/>
              <a:t>Provide loose coupling and flexibility to extend easily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7833" y="164592"/>
            <a:ext cx="3487021" cy="161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1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Creational: factory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Super class with multiple sub classes – return one of the sub-classes</a:t>
            </a:r>
          </a:p>
          <a:p>
            <a:r>
              <a:rPr lang="en-US" dirty="0" smtClean="0"/>
              <a:t>Refer to newly created object using a common interface – no need to expose logic to client</a:t>
            </a:r>
          </a:p>
          <a:p>
            <a:r>
              <a:rPr lang="en-US" dirty="0"/>
              <a:t>One of the most widely used </a:t>
            </a:r>
            <a:r>
              <a:rPr lang="en-US" dirty="0" smtClean="0"/>
              <a:t>patterns – great way to create an object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912" y="120606"/>
            <a:ext cx="1907032" cy="156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0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Creational: singleton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the simplest patterns</a:t>
            </a:r>
          </a:p>
          <a:p>
            <a:r>
              <a:rPr lang="en-US" dirty="0" smtClean="0"/>
              <a:t>Creates an object making sure only </a:t>
            </a:r>
            <a:r>
              <a:rPr lang="en-US" i="1" u="sng" dirty="0" smtClean="0"/>
              <a:t>one</a:t>
            </a:r>
            <a:r>
              <a:rPr lang="en-US" dirty="0" smtClean="0"/>
              <a:t> object gets created </a:t>
            </a:r>
          </a:p>
          <a:p>
            <a:r>
              <a:rPr lang="en-US" dirty="0" smtClean="0"/>
              <a:t>Provides a way to access the only object without needing to instantiate the object of the class – </a:t>
            </a:r>
            <a:r>
              <a:rPr lang="en-US" i="1" dirty="0" smtClean="0"/>
              <a:t>private</a:t>
            </a:r>
            <a:r>
              <a:rPr lang="en-US" dirty="0" smtClean="0"/>
              <a:t> constructor and </a:t>
            </a:r>
            <a:r>
              <a:rPr lang="en-US" i="1" dirty="0" smtClean="0"/>
              <a:t>public</a:t>
            </a:r>
            <a:r>
              <a:rPr lang="en-US" dirty="0" smtClean="0"/>
              <a:t> accessor method</a:t>
            </a:r>
          </a:p>
        </p:txBody>
      </p:sp>
    </p:spTree>
    <p:extLst>
      <p:ext uri="{BB962C8B-B14F-4D97-AF65-F5344CB8AC3E}">
        <p14:creationId xmlns:p14="http://schemas.microsoft.com/office/powerpoint/2010/main" val="103099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12610</TotalTime>
  <Words>1003</Words>
  <Application>Microsoft Macintosh PowerPoint</Application>
  <PresentationFormat>Widescreen</PresentationFormat>
  <Paragraphs>129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Gill Sans MT</vt:lpstr>
      <vt:lpstr>Arial</vt:lpstr>
      <vt:lpstr>Gallery</vt:lpstr>
      <vt:lpstr>Java design patterns</vt:lpstr>
      <vt:lpstr>What are java design patterns &amp; WHY Use them?</vt:lpstr>
      <vt:lpstr>How they came to be</vt:lpstr>
      <vt:lpstr>3 main types of design patterns </vt:lpstr>
      <vt:lpstr>Type: Creational Patterns</vt:lpstr>
      <vt:lpstr>Type: Structural patterns</vt:lpstr>
      <vt:lpstr>Type: Behavioral patterns</vt:lpstr>
      <vt:lpstr>Creational: factory</vt:lpstr>
      <vt:lpstr>Creational: singleton</vt:lpstr>
      <vt:lpstr>Singleton example:  Command center (proImageshop) </vt:lpstr>
      <vt:lpstr>Creational: builder</vt:lpstr>
      <vt:lpstr>Structural:  adapter</vt:lpstr>
      <vt:lpstr>Structural: façade </vt:lpstr>
      <vt:lpstr>Behavioral: command</vt:lpstr>
      <vt:lpstr>Behavioral: iterator</vt:lpstr>
      <vt:lpstr>ReSources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design patterns</dc:title>
  <dc:creator>Jahna Goldman</dc:creator>
  <cp:lastModifiedBy>Jahna Goldman</cp:lastModifiedBy>
  <cp:revision>38</cp:revision>
  <dcterms:created xsi:type="dcterms:W3CDTF">2016-07-26T16:10:55Z</dcterms:created>
  <dcterms:modified xsi:type="dcterms:W3CDTF">2016-08-05T00:37:53Z</dcterms:modified>
</cp:coreProperties>
</file>

<file path=docProps/thumbnail.jpeg>
</file>